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1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819E118-431E-4A7A-873E-F13A239BEE47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41CBE21-54AB-4EB5-A1A7-CD39147D3794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Spécialité musique</a:t>
            </a:r>
          </a:p>
          <a:p>
            <a:r>
              <a:rPr lang="fr-FR" dirty="0"/>
              <a:t>et</a:t>
            </a:r>
          </a:p>
          <a:p>
            <a:r>
              <a:rPr lang="fr-FR" dirty="0"/>
              <a:t>Option musique</a:t>
            </a: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Musique en première et terminale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spécialité musique : pour un bac réussi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Un coefficient important : 16</a:t>
            </a:r>
          </a:p>
          <a:p>
            <a:r>
              <a:rPr lang="fr-FR" dirty="0"/>
              <a:t>Conseil : il est important de choisir des spécialités dans lesquelles : </a:t>
            </a:r>
          </a:p>
          <a:p>
            <a:pPr lvl="1"/>
            <a:r>
              <a:rPr lang="fr-FR" dirty="0"/>
              <a:t>On réussit</a:t>
            </a:r>
          </a:p>
          <a:p>
            <a:pPr lvl="1"/>
            <a:r>
              <a:rPr lang="fr-FR" dirty="0"/>
              <a:t>On s’épanouit</a:t>
            </a:r>
          </a:p>
          <a:p>
            <a:pPr lvl="1">
              <a:buNone/>
            </a:pPr>
            <a:endParaRPr lang="fr-FR" dirty="0"/>
          </a:p>
          <a:p>
            <a:pPr lvl="1">
              <a:buNone/>
            </a:pPr>
            <a:r>
              <a:rPr lang="fr-FR" dirty="0"/>
              <a:t>4 heures en première puis 6 heures en terminale</a:t>
            </a:r>
          </a:p>
          <a:p>
            <a:pPr lvl="1">
              <a:buNone/>
            </a:pPr>
            <a:r>
              <a:rPr lang="fr-FR" dirty="0"/>
              <a:t>On tient compte sur </a:t>
            </a:r>
            <a:r>
              <a:rPr lang="fr-FR" dirty="0" err="1"/>
              <a:t>Parcoursup</a:t>
            </a:r>
            <a:r>
              <a:rPr lang="fr-FR" dirty="0"/>
              <a:t> des appréciations et des notes depuis la classe de première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 musique pour valoriser un parcours singulier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Sortir du « moule »</a:t>
            </a:r>
          </a:p>
          <a:p>
            <a:pPr lvl="1"/>
            <a:r>
              <a:rPr lang="fr-FR" dirty="0"/>
              <a:t>Peu d’élèves suivent un enseignement artistique</a:t>
            </a:r>
          </a:p>
          <a:p>
            <a:pPr lvl="1"/>
            <a:r>
              <a:rPr lang="fr-FR" dirty="0"/>
              <a:t>Faire la différence sur </a:t>
            </a:r>
            <a:r>
              <a:rPr lang="fr-FR" dirty="0" err="1"/>
              <a:t>Parcoursup</a:t>
            </a:r>
            <a:endParaRPr lang="fr-FR" dirty="0"/>
          </a:p>
          <a:p>
            <a:r>
              <a:rPr lang="fr-FR" dirty="0"/>
              <a:t>Développer des capacités qui seront utiles quelles que soient les études choisies</a:t>
            </a:r>
          </a:p>
          <a:p>
            <a:pPr lvl="1"/>
            <a:r>
              <a:rPr lang="fr-FR" dirty="0"/>
              <a:t>J’aiguise ma créativité</a:t>
            </a:r>
          </a:p>
          <a:p>
            <a:pPr lvl="1"/>
            <a:r>
              <a:rPr lang="fr-FR" dirty="0"/>
              <a:t>Je maîtrise le trac</a:t>
            </a:r>
          </a:p>
          <a:p>
            <a:pPr lvl="1"/>
            <a:r>
              <a:rPr lang="fr-FR" dirty="0"/>
              <a:t>Je sais travailler en groupes</a:t>
            </a:r>
          </a:p>
          <a:p>
            <a:pPr lvl="1"/>
            <a:r>
              <a:rPr lang="fr-FR" dirty="0"/>
              <a:t>J’assure en culture artistique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Après le bac, quelques exemples…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/>
              <a:t>Métiers de la musique : interprète, </a:t>
            </a:r>
            <a:r>
              <a:rPr lang="fr-FR" dirty="0" err="1"/>
              <a:t>producteur.rice</a:t>
            </a:r>
            <a:r>
              <a:rPr lang="fr-FR" dirty="0"/>
              <a:t>, </a:t>
            </a:r>
            <a:r>
              <a:rPr lang="fr-FR" dirty="0" err="1"/>
              <a:t>ingé</a:t>
            </a:r>
            <a:r>
              <a:rPr lang="fr-FR" dirty="0"/>
              <a:t> son, technicien.ne du son, acousticien.ne, </a:t>
            </a:r>
            <a:r>
              <a:rPr lang="fr-FR" dirty="0" err="1"/>
              <a:t>enseignant.e</a:t>
            </a:r>
            <a:endParaRPr lang="fr-FR" dirty="0"/>
          </a:p>
          <a:p>
            <a:r>
              <a:rPr lang="fr-FR" dirty="0"/>
              <a:t>Mais aussi : </a:t>
            </a:r>
          </a:p>
          <a:p>
            <a:pPr lvl="1"/>
            <a:r>
              <a:rPr lang="fr-FR" dirty="0"/>
              <a:t>métiers dans la communication, des médias (journalisme)</a:t>
            </a:r>
          </a:p>
          <a:p>
            <a:pPr lvl="1"/>
            <a:r>
              <a:rPr lang="fr-FR" dirty="0"/>
              <a:t>Métiers de la culture (médiation culturelle, animation)</a:t>
            </a:r>
          </a:p>
          <a:p>
            <a:pPr lvl="1"/>
            <a:r>
              <a:rPr lang="fr-FR" dirty="0"/>
              <a:t>Métiers du tourisme</a:t>
            </a:r>
          </a:p>
          <a:p>
            <a:pPr lvl="1"/>
            <a:r>
              <a:rPr lang="fr-FR" dirty="0"/>
              <a:t>Sciences politiques</a:t>
            </a:r>
          </a:p>
          <a:p>
            <a:pPr lvl="1"/>
            <a:r>
              <a:rPr lang="fr-FR" dirty="0"/>
              <a:t>Langues</a:t>
            </a:r>
          </a:p>
          <a:p>
            <a:pPr marL="274320" lvl="1" indent="0">
              <a:buNone/>
            </a:pP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Spécialité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dirty="0"/>
              <a:t>Option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4 heures en première</a:t>
            </a:r>
          </a:p>
          <a:p>
            <a:r>
              <a:rPr lang="fr-FR" dirty="0"/>
              <a:t>6 heures en terminale</a:t>
            </a:r>
          </a:p>
          <a:p>
            <a:pPr lvl="1">
              <a:buNone/>
            </a:pPr>
            <a:endParaRPr lang="fr-FR" dirty="0"/>
          </a:p>
          <a:p>
            <a:endParaRPr lang="fr-FR" dirty="0"/>
          </a:p>
          <a:p>
            <a:r>
              <a:rPr lang="fr-FR" b="1" dirty="0" err="1"/>
              <a:t>Coeff</a:t>
            </a:r>
            <a:r>
              <a:rPr lang="fr-FR" b="1" dirty="0"/>
              <a:t> 16</a:t>
            </a:r>
          </a:p>
          <a:p>
            <a:r>
              <a:rPr lang="fr-FR" b="1" dirty="0"/>
              <a:t>Epreuve écrite : </a:t>
            </a:r>
            <a:r>
              <a:rPr lang="fr-FR" dirty="0"/>
              <a:t>commentaires d’écoute</a:t>
            </a:r>
          </a:p>
          <a:p>
            <a:r>
              <a:rPr lang="fr-FR" b="1" dirty="0"/>
              <a:t>Epreuve orale: </a:t>
            </a:r>
          </a:p>
          <a:p>
            <a:pPr>
              <a:buNone/>
            </a:pPr>
            <a:r>
              <a:rPr lang="fr-FR" dirty="0"/>
              <a:t>pratique musicale à plusieurs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/>
              <a:t>3 heures en première</a:t>
            </a:r>
          </a:p>
          <a:p>
            <a:r>
              <a:rPr lang="fr-FR" dirty="0"/>
              <a:t>3 heures en terminale</a:t>
            </a:r>
          </a:p>
          <a:p>
            <a:pPr lvl="1">
              <a:buNone/>
            </a:pPr>
            <a:endParaRPr lang="fr-FR" dirty="0"/>
          </a:p>
          <a:p>
            <a:pPr lvl="1">
              <a:buNone/>
            </a:pPr>
            <a:endParaRPr lang="fr-FR" dirty="0"/>
          </a:p>
          <a:p>
            <a:r>
              <a:rPr lang="fr-FR" b="1" dirty="0"/>
              <a:t>Contrôle continu</a:t>
            </a:r>
            <a:r>
              <a:rPr lang="fr-FR" dirty="0"/>
              <a:t>. Notes de première et de terminale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Spécialité / Option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91B8645-405F-44B9-81EA-B52B4C7024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Écoute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1F150338-D5F2-4BB8-BCC6-F6E0F3D46B53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dirty="0"/>
              <a:t>Pratique</a:t>
            </a: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12904B91-28D8-4599-BE44-86B3113C006F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Développer une écoute comparée</a:t>
            </a:r>
          </a:p>
          <a:p>
            <a:r>
              <a:rPr lang="fr-FR" dirty="0"/>
              <a:t>Réaliser un commentaire argumenté</a:t>
            </a:r>
          </a:p>
          <a:p>
            <a:r>
              <a:rPr lang="fr-FR" dirty="0"/>
              <a:t>Établir des relations entre la musique et les autres domaines</a:t>
            </a:r>
          </a:p>
          <a:p>
            <a:r>
              <a:rPr lang="fr-FR" dirty="0"/>
              <a:t>Réaliser des recherches documentaires ciblées</a:t>
            </a:r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4DD7F5B2-6E0E-4BE5-8725-03C86CD4031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Réaliser des projets musicaux d’interprétation et de création</a:t>
            </a:r>
          </a:p>
          <a:p>
            <a:pPr lvl="1"/>
            <a:r>
              <a:rPr lang="fr-FR" dirty="0"/>
              <a:t>Maîtriser les techniques nécessaires</a:t>
            </a:r>
          </a:p>
          <a:p>
            <a:pPr lvl="1"/>
            <a:r>
              <a:rPr lang="fr-FR" dirty="0"/>
              <a:t>Travailler en autonomie </a:t>
            </a:r>
          </a:p>
          <a:p>
            <a:pPr lvl="1"/>
            <a:r>
              <a:rPr lang="fr-FR" dirty="0"/>
              <a:t>Approcher l’art de l’</a:t>
            </a:r>
            <a:r>
              <a:rPr lang="fr-FR" dirty="0" err="1"/>
              <a:t>mprovisation</a:t>
            </a:r>
            <a:endParaRPr lang="fr-FR" dirty="0"/>
          </a:p>
          <a:p>
            <a:r>
              <a:rPr lang="fr-FR" dirty="0"/>
              <a:t>Présenter à l’oral un projet, observer une interprétation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5AC478BA-BB0C-475E-A4F7-B61F5CD78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Compétences mobilisées</a:t>
            </a:r>
          </a:p>
        </p:txBody>
      </p:sp>
    </p:spTree>
    <p:extLst>
      <p:ext uri="{BB962C8B-B14F-4D97-AF65-F5344CB8AC3E}">
        <p14:creationId xmlns:p14="http://schemas.microsoft.com/office/powerpoint/2010/main" val="2684170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Quel choix en terminale ?</a:t>
            </a:r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Spécialité musique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Contenu du cours en terminale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558280" cy="4681728"/>
          </a:xfrm>
        </p:spPr>
        <p:txBody>
          <a:bodyPr>
            <a:normAutofit fontScale="85000" lnSpcReduction="20000"/>
          </a:bodyPr>
          <a:lstStyle/>
          <a:p>
            <a:r>
              <a:rPr lang="fr-FR" dirty="0"/>
              <a:t>Analyse d’œuvres variées</a:t>
            </a:r>
          </a:p>
          <a:p>
            <a:r>
              <a:rPr lang="fr-FR" dirty="0"/>
              <a:t>Un corpus limitatif renouvelé </a:t>
            </a:r>
            <a:r>
              <a:rPr lang="fr-FR"/>
              <a:t>chaque année </a:t>
            </a:r>
            <a:r>
              <a:rPr lang="fr-FR" dirty="0"/>
              <a:t>: </a:t>
            </a:r>
          </a:p>
          <a:p>
            <a:pPr>
              <a:buNone/>
            </a:pPr>
            <a:r>
              <a:rPr lang="fr-FR" dirty="0"/>
              <a:t>	Cette année : </a:t>
            </a:r>
          </a:p>
          <a:p>
            <a:pPr lvl="1"/>
            <a:r>
              <a:rPr lang="fr-FR" dirty="0"/>
              <a:t>J-P Rameau. </a:t>
            </a:r>
            <a:r>
              <a:rPr lang="fr-FR" i="1" dirty="0"/>
              <a:t>Les Indes galantes</a:t>
            </a:r>
          </a:p>
          <a:p>
            <a:pPr lvl="1"/>
            <a:r>
              <a:rPr lang="fr-FR" dirty="0"/>
              <a:t>D. Chostakovitch. </a:t>
            </a:r>
            <a:r>
              <a:rPr lang="fr-FR" i="1" dirty="0"/>
              <a:t>8</a:t>
            </a:r>
            <a:r>
              <a:rPr lang="fr-FR" i="1" baseline="30000" dirty="0"/>
              <a:t>e</a:t>
            </a:r>
            <a:r>
              <a:rPr lang="fr-FR" i="1" dirty="0"/>
              <a:t> Quatuor à cordes</a:t>
            </a:r>
          </a:p>
          <a:p>
            <a:pPr lvl="1"/>
            <a:r>
              <a:rPr lang="fr-FR" dirty="0"/>
              <a:t>Jeff Beck. Album </a:t>
            </a:r>
            <a:r>
              <a:rPr lang="fr-FR" i="1" dirty="0"/>
              <a:t>You </a:t>
            </a:r>
            <a:r>
              <a:rPr lang="fr-FR" i="1" dirty="0" err="1"/>
              <a:t>had</a:t>
            </a:r>
            <a:r>
              <a:rPr lang="fr-FR" i="1" dirty="0"/>
              <a:t> </a:t>
            </a:r>
            <a:r>
              <a:rPr lang="fr-FR" i="1" dirty="0" err="1"/>
              <a:t>it</a:t>
            </a:r>
            <a:r>
              <a:rPr lang="fr-FR" i="1" dirty="0"/>
              <a:t> </a:t>
            </a:r>
            <a:r>
              <a:rPr lang="fr-FR" i="1" dirty="0" err="1"/>
              <a:t>coming</a:t>
            </a:r>
            <a:endParaRPr lang="fr-FR" i="1" dirty="0"/>
          </a:p>
          <a:p>
            <a:r>
              <a:rPr lang="fr-FR" dirty="0"/>
              <a:t>De multiples œuvres de comparaison choisies par le professeur</a:t>
            </a:r>
          </a:p>
          <a:p>
            <a:r>
              <a:rPr lang="fr-FR" dirty="0"/>
              <a:t>Développement des outils d’analyse</a:t>
            </a:r>
          </a:p>
          <a:p>
            <a:r>
              <a:rPr lang="fr-FR" dirty="0"/>
              <a:t>On s’appuie progressivement sur la partition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2"/>
          </p:nvPr>
        </p:nvSpPr>
        <p:spPr>
          <a:xfrm>
            <a:off x="5292080" y="1371600"/>
            <a:ext cx="3547120" cy="4681728"/>
          </a:xfrm>
        </p:spPr>
        <p:txBody>
          <a:bodyPr>
            <a:normAutofit fontScale="85000" lnSpcReduction="20000"/>
          </a:bodyPr>
          <a:lstStyle/>
          <a:p>
            <a:r>
              <a:rPr lang="fr-FR" dirty="0"/>
              <a:t>Pratique créative :</a:t>
            </a:r>
          </a:p>
          <a:p>
            <a:r>
              <a:rPr lang="fr-FR" dirty="0"/>
              <a:t>Poursuite du travail de première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269</TotalTime>
  <Words>351</Words>
  <Application>Microsoft Office PowerPoint</Application>
  <PresentationFormat>Affichage à l'écran (4:3)</PresentationFormat>
  <Paragraphs>71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Georgia</vt:lpstr>
      <vt:lpstr>Wingdings</vt:lpstr>
      <vt:lpstr>Wingdings 2</vt:lpstr>
      <vt:lpstr>Civil</vt:lpstr>
      <vt:lpstr>Musique en première et terminale</vt:lpstr>
      <vt:lpstr>La spécialité musique : pour un bac réussi</vt:lpstr>
      <vt:lpstr>La musique pour valoriser un parcours singulier</vt:lpstr>
      <vt:lpstr>Après le bac, quelques exemples…</vt:lpstr>
      <vt:lpstr>Spécialité / Option</vt:lpstr>
      <vt:lpstr>Compétences mobilisées</vt:lpstr>
      <vt:lpstr>Spécialité musique</vt:lpstr>
      <vt:lpstr>Contenu du cours en terminale</vt:lpstr>
    </vt:vector>
  </TitlesOfParts>
  <Company>RRA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Musique en première</dc:title>
  <dc:creator>Utilisateur Windows</dc:creator>
  <cp:lastModifiedBy>Jean-Luc HYVOZ</cp:lastModifiedBy>
  <cp:revision>10</cp:revision>
  <dcterms:created xsi:type="dcterms:W3CDTF">2021-02-02T08:37:02Z</dcterms:created>
  <dcterms:modified xsi:type="dcterms:W3CDTF">2022-03-02T09:36:47Z</dcterms:modified>
</cp:coreProperties>
</file>